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7" r:id="rId5"/>
    <p:sldId id="265" r:id="rId6"/>
    <p:sldId id="259" r:id="rId7"/>
    <p:sldId id="267" r:id="rId8"/>
    <p:sldId id="261" r:id="rId9"/>
    <p:sldId id="263" r:id="rId10"/>
    <p:sldId id="274" r:id="rId11"/>
    <p:sldId id="264" r:id="rId12"/>
    <p:sldId id="275" r:id="rId13"/>
    <p:sldId id="262" r:id="rId14"/>
    <p:sldId id="276"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A7BE8"/>
    <a:srgbClr val="00FFFF"/>
    <a:srgbClr val="00FF00"/>
    <a:srgbClr val="00CC00"/>
    <a:srgbClr val="006600"/>
    <a:srgbClr val="800000"/>
    <a:srgbClr val="FF00FF"/>
    <a:srgbClr val="CC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684" y="60"/>
      </p:cViewPr>
      <p:guideLst>
        <p:guide orient="horz" pos="213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t>7/26/2018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55000"/>
            <a:lum/>
          </a:blip>
          <a:srcRect/>
          <a:stretch>
            <a:fillRect t="-9000" b="-11000"/>
          </a:stretch>
        </a:blip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5167"/>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p>
        </p:txBody>
      </p:sp>
      <p:sp>
        <p:nvSpPr>
          <p:cNvPr id="22531" name="Text Placeholder 2"/>
          <p:cNvSpPr>
            <a:spLocks noGrp="1"/>
          </p:cNvSpPr>
          <p:nvPr>
            <p:ph type="body" idx="1"/>
          </p:nvPr>
        </p:nvSpPr>
        <p:spPr bwMode="auto">
          <a:xfrm>
            <a:off x="457200" y="1600201"/>
            <a:ext cx="8229600" cy="452543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1D8BD707-D9CF-40AE-B4C6-C98DA3205C09}" type="datetimeFigureOut">
              <a:rPr lang="en-US" smtClean="0"/>
              <a:t>7/26/2018</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B6F15528-21DE-4FAA-801E-634DDDAF4B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912870"/>
          </a:xfrm>
        </p:spPr>
        <p:txBody>
          <a:bodyPr>
            <a:normAutofit/>
          </a:bodyPr>
          <a:lstStyle/>
          <a:p>
            <a:r>
              <a:rPr lang="en-US" sz="5000" b="1" dirty="0" smtClean="0">
                <a:solidFill>
                  <a:srgbClr val="0000FF"/>
                </a:solidFill>
              </a:rPr>
              <a:t>Tbilisi Oncodipensary - Tbilisi Cancer Center</a:t>
            </a:r>
          </a:p>
        </p:txBody>
      </p:sp>
      <p:sp>
        <p:nvSpPr>
          <p:cNvPr id="3" name="Subtitle 2"/>
          <p:cNvSpPr>
            <a:spLocks noGrp="1"/>
          </p:cNvSpPr>
          <p:nvPr>
            <p:ph type="subTitle" idx="1"/>
          </p:nvPr>
        </p:nvSpPr>
        <p:spPr/>
        <p:txBody>
          <a:bodyPr/>
          <a:lstStyle/>
          <a:p>
            <a:endParaRPr lang="en-US" b="1" dirty="0">
              <a:no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noFill/>
            </a:endParaRPr>
          </a:p>
        </p:txBody>
      </p:sp>
      <p:pic>
        <p:nvPicPr>
          <p:cNvPr id="4" name="Content Placeholder 3" descr="GUR_2268"/>
          <p:cNvPicPr>
            <a:picLocks noGrp="1" noChangeAspect="1"/>
          </p:cNvPicPr>
          <p:nvPr>
            <p:ph sz="half" idx="1"/>
          </p:nvPr>
        </p:nvPicPr>
        <p:blipFill>
          <a:blip r:embed="rId2"/>
          <a:stretch>
            <a:fillRect/>
          </a:stretch>
        </p:blipFill>
        <p:spPr>
          <a:xfrm>
            <a:off x="363855" y="274955"/>
            <a:ext cx="4759960" cy="3172460"/>
          </a:xfrm>
          <a:prstGeom prst="rect">
            <a:avLst/>
          </a:prstGeom>
        </p:spPr>
      </p:pic>
      <p:pic>
        <p:nvPicPr>
          <p:cNvPr id="7" name="Content Placeholder 6" descr="GUR_2261"/>
          <p:cNvPicPr>
            <a:picLocks noGrp="1" noChangeAspect="1"/>
          </p:cNvPicPr>
          <p:nvPr>
            <p:ph sz="half" idx="2"/>
          </p:nvPr>
        </p:nvPicPr>
        <p:blipFill>
          <a:blip r:embed="rId3"/>
          <a:stretch>
            <a:fillRect/>
          </a:stretch>
        </p:blipFill>
        <p:spPr>
          <a:xfrm>
            <a:off x="4057650" y="3448050"/>
            <a:ext cx="4895215" cy="32619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
            <a:ext cx="8229600" cy="544195"/>
          </a:xfrm>
        </p:spPr>
        <p:txBody>
          <a:bodyPr/>
          <a:lstStyle/>
          <a:p>
            <a:r>
              <a:rPr sz="2800" b="1">
                <a:solidFill>
                  <a:srgbClr val="FF0000"/>
                </a:solidFill>
                <a:highlight>
                  <a:srgbClr val="FFFFFF"/>
                </a:highlight>
                <a:latin typeface="Sylfaen" panose="010A0502050306030303" charset="0"/>
                <a:ea typeface="Sylfaen" panose="010A0502050306030303" charset="0"/>
                <a:cs typeface="Sylfaen" panose="010A0502050306030303" charset="0"/>
                <a:sym typeface="+mn-ea"/>
              </a:rPr>
              <a:t>Academic research and educational activities:</a:t>
            </a:r>
            <a:r>
              <a:rPr lang="en-US" sz="3200" dirty="0">
                <a:sym typeface="+mn-ea"/>
              </a:rPr>
              <a:t> </a:t>
            </a:r>
            <a:endParaRPr lang="en-US" sz="3200" dirty="0"/>
          </a:p>
        </p:txBody>
      </p:sp>
      <p:sp>
        <p:nvSpPr>
          <p:cNvPr id="3" name="Content Placeholder 2"/>
          <p:cNvSpPr>
            <a:spLocks noGrp="1"/>
          </p:cNvSpPr>
          <p:nvPr>
            <p:ph idx="1"/>
          </p:nvPr>
        </p:nvSpPr>
        <p:spPr>
          <a:xfrm>
            <a:off x="457200" y="607060"/>
            <a:ext cx="8229600" cy="5519420"/>
          </a:xfrm>
        </p:spPr>
        <p:txBody>
          <a:bodyPr/>
          <a:lstStyle/>
          <a:p>
            <a:pPr algn="just">
              <a:buNone/>
            </a:pPr>
            <a:r>
              <a:rPr lang="en-US" sz="2000" b="1" dirty="0" smtClean="0">
                <a:solidFill>
                  <a:srgbClr val="0000FF"/>
                </a:solidFill>
                <a:latin typeface="+mj-lt"/>
                <a:ea typeface="+mj-ea"/>
                <a:cs typeface="+mj-cs"/>
              </a:rPr>
              <a:t>	O</a:t>
            </a:r>
            <a:r>
              <a:rPr lang="en-US" sz="2100" b="1" dirty="0" smtClean="0">
                <a:solidFill>
                  <a:srgbClr val="0000FF"/>
                </a:solidFill>
                <a:latin typeface="+mj-lt"/>
                <a:ea typeface="+mj-ea"/>
                <a:cs typeface="+mj-cs"/>
              </a:rPr>
              <a:t>ur hospital is the educational and studding base of many head medical universities and medical institutions of Georgia, where the students pre-diploma and post-graduate training activities are conducted.</a:t>
            </a:r>
          </a:p>
          <a:p>
            <a:pPr algn="just">
              <a:buNone/>
            </a:pPr>
            <a:r>
              <a:rPr lang="en-US" sz="2100" b="1" dirty="0" smtClean="0">
                <a:solidFill>
                  <a:srgbClr val="0000FF"/>
                </a:solidFill>
                <a:latin typeface="+mj-lt"/>
                <a:ea typeface="+mj-ea"/>
                <a:cs typeface="+mj-cs"/>
              </a:rPr>
              <a:t>	We have regular contacts with Tbilisi and the regional oncologists and other professionals who regularly receive information about the preventive diagnostic and medical activities in the clinic.</a:t>
            </a:r>
          </a:p>
          <a:p>
            <a:pPr algn="just">
              <a:buNone/>
            </a:pPr>
            <a:r>
              <a:rPr lang="en-US" sz="2100" b="1" dirty="0" smtClean="0">
                <a:solidFill>
                  <a:srgbClr val="0000FF"/>
                </a:solidFill>
                <a:latin typeface="+mj-lt"/>
                <a:ea typeface="+mj-ea"/>
                <a:cs typeface="+mj-cs"/>
              </a:rPr>
              <a:t>	Our clinic is successfully equipped with a training center where the regular medical training on specific medical methods is conducted for the future medical staff.</a:t>
            </a:r>
          </a:p>
          <a:p>
            <a:pPr algn="just">
              <a:buNone/>
            </a:pPr>
            <a:r>
              <a:rPr lang="en-US" sz="2100" b="1" dirty="0" smtClean="0">
                <a:solidFill>
                  <a:srgbClr val="0000FF"/>
                </a:solidFill>
                <a:latin typeface="+mj-lt"/>
                <a:ea typeface="+mj-ea"/>
                <a:cs typeface="+mj-cs"/>
              </a:rPr>
              <a:t>	The Department of Scientific and Clinical Studies actively participates in both regional and international research and scientific projects. Different clinical trials are underway in this department.</a:t>
            </a:r>
          </a:p>
          <a:p>
            <a:pPr algn="just">
              <a:buNone/>
            </a:pPr>
            <a:r>
              <a:rPr lang="en-US" sz="2100" b="1" dirty="0" smtClean="0">
                <a:solidFill>
                  <a:srgbClr val="0000FF"/>
                </a:solidFill>
                <a:latin typeface="+mj-lt"/>
                <a:ea typeface="+mj-ea"/>
                <a:cs typeface="+mj-cs"/>
              </a:rPr>
              <a:t>	Within the framework of oncological awareness, the population is constantly being informed by all media outlets; Media, social media, printed booklets, meetings on the essence and effectiveness of the prevention, early diagnostics and treatment of oncological diseases.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L5A3958"/>
          <p:cNvPicPr>
            <a:picLocks noGrp="1" noChangeAspect="1"/>
          </p:cNvPicPr>
          <p:nvPr>
            <p:ph idx="1"/>
          </p:nvPr>
        </p:nvPicPr>
        <p:blipFill>
          <a:blip r:embed="rId2"/>
          <a:stretch>
            <a:fillRect/>
          </a:stretch>
        </p:blipFill>
        <p:spPr>
          <a:xfrm>
            <a:off x="117475" y="88265"/>
            <a:ext cx="8959215" cy="59715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58190"/>
          </a:xfrm>
        </p:spPr>
        <p:txBody>
          <a:bodyPr/>
          <a:lstStyle/>
          <a:p>
            <a:r>
              <a:rPr lang="en-US" sz="3200" b="1" dirty="0">
                <a:solidFill>
                  <a:srgbClr val="FF0000"/>
                </a:solidFill>
                <a:sym typeface="+mn-ea"/>
              </a:rPr>
              <a:t>Development and future</a:t>
            </a:r>
            <a:endParaRPr lang="en-US" sz="3200" dirty="0"/>
          </a:p>
        </p:txBody>
      </p:sp>
      <p:sp>
        <p:nvSpPr>
          <p:cNvPr id="3" name="Content Placeholder 2"/>
          <p:cNvSpPr>
            <a:spLocks noGrp="1"/>
          </p:cNvSpPr>
          <p:nvPr>
            <p:ph idx="1"/>
          </p:nvPr>
        </p:nvSpPr>
        <p:spPr>
          <a:xfrm>
            <a:off x="457200" y="1069340"/>
            <a:ext cx="8229600" cy="5056505"/>
          </a:xfrm>
        </p:spPr>
        <p:txBody>
          <a:bodyPr/>
          <a:lstStyle/>
          <a:p>
            <a:pPr marL="0" indent="0" algn="just">
              <a:buNone/>
            </a:pPr>
            <a:r>
              <a:rPr lang="en-US" sz="3400" b="1" dirty="0" smtClean="0">
                <a:solidFill>
                  <a:srgbClr val="0000FF"/>
                </a:solidFill>
                <a:latin typeface="+mj-lt"/>
                <a:ea typeface="+mj-ea"/>
                <a:cs typeface="+mj-cs"/>
              </a:rPr>
              <a:t>Expansion of laparoscopic direction with small invasive procedures and operations, including oncologic pathologies.</a:t>
            </a:r>
          </a:p>
          <a:p>
            <a:pPr marL="0" indent="0" algn="just">
              <a:buNone/>
            </a:pPr>
            <a:r>
              <a:rPr lang="en-US" sz="3400" b="1" dirty="0" smtClean="0">
                <a:solidFill>
                  <a:srgbClr val="0000FF"/>
                </a:solidFill>
                <a:latin typeface="+mj-lt"/>
                <a:ea typeface="+mj-ea"/>
                <a:cs typeface="+mj-cs"/>
              </a:rPr>
              <a:t>Implementation of conception of the Sentinel lymph nodes detection in skin tumors and oncoginecologic and oncourologic pathologies management.</a:t>
            </a:r>
          </a:p>
          <a:p>
            <a:pPr marL="0" indent="0" algn="just">
              <a:buNone/>
            </a:pPr>
            <a:r>
              <a:rPr lang="en-US" sz="3400" b="1" dirty="0" smtClean="0">
                <a:solidFill>
                  <a:srgbClr val="0000FF"/>
                </a:solidFill>
                <a:latin typeface="+mj-lt"/>
                <a:ea typeface="+mj-ea"/>
                <a:cs typeface="+mj-cs"/>
              </a:rPr>
              <a:t>To develop and implement new innovations and modern medical technologies.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w1"/>
          <p:cNvPicPr>
            <a:picLocks noGrp="1" noChangeAspect="1"/>
          </p:cNvPicPr>
          <p:nvPr>
            <p:ph idx="1"/>
          </p:nvPr>
        </p:nvPicPr>
        <p:blipFill>
          <a:blip r:embed="rId2"/>
          <a:stretch>
            <a:fillRect/>
          </a:stretch>
        </p:blipFill>
        <p:spPr>
          <a:xfrm>
            <a:off x="273685" y="417195"/>
            <a:ext cx="8757285" cy="58388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noFill/>
            </a:endParaRPr>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6"/>
            <a:ext cx="8229600" cy="2772834"/>
          </a:xfrm>
        </p:spPr>
        <p:txBody>
          <a:bodyPr/>
          <a:lstStyle/>
          <a:p>
            <a:r>
              <a:rPr lang="en-US" b="1" dirty="0" smtClean="0">
                <a:solidFill>
                  <a:schemeClr val="bg2"/>
                </a:solidFill>
              </a:rPr>
              <a:t/>
            </a:r>
            <a:br>
              <a:rPr lang="en-US" b="1" dirty="0" smtClean="0">
                <a:solidFill>
                  <a:schemeClr val="bg2"/>
                </a:solidFill>
              </a:rPr>
            </a:br>
            <a:r>
              <a:rPr lang="en-US" b="1" dirty="0" smtClean="0">
                <a:solidFill>
                  <a:schemeClr val="bg2"/>
                </a:solidFill>
              </a:rPr>
              <a:t/>
            </a:r>
            <a:br>
              <a:rPr lang="en-US" b="1" dirty="0" smtClean="0">
                <a:solidFill>
                  <a:schemeClr val="bg2"/>
                </a:solidFill>
              </a:rPr>
            </a:br>
            <a:r>
              <a:rPr lang="en-US" b="1" dirty="0" smtClean="0">
                <a:solidFill>
                  <a:schemeClr val="bg2"/>
                </a:solidFill>
              </a:rPr>
              <a:t> </a:t>
            </a:r>
            <a:br>
              <a:rPr lang="en-US" b="1" dirty="0" smtClean="0">
                <a:solidFill>
                  <a:schemeClr val="bg2"/>
                </a:solidFill>
              </a:rPr>
            </a:br>
            <a:r>
              <a:rPr lang="en-US" b="1" dirty="0" smtClean="0">
                <a:solidFill>
                  <a:srgbClr val="0000FF"/>
                </a:solidFill>
              </a:rPr>
              <a:t>To care for human health</a:t>
            </a:r>
            <a:r>
              <a:rPr lang="en-US" b="1" dirty="0" smtClean="0">
                <a:solidFill>
                  <a:schemeClr val="bg2"/>
                </a:solidFill>
              </a:rPr>
              <a:t/>
            </a:r>
            <a:br>
              <a:rPr lang="en-US" b="1" dirty="0" smtClean="0">
                <a:solidFill>
                  <a:schemeClr val="bg2"/>
                </a:solidFill>
              </a:rPr>
            </a:br>
            <a:endParaRPr lang="en-US" b="1" dirty="0" smtClean="0">
              <a:solidFill>
                <a:schemeClr val="bg2"/>
              </a:solidFill>
            </a:endParaRPr>
          </a:p>
        </p:txBody>
      </p:sp>
      <p:sp>
        <p:nvSpPr>
          <p:cNvPr id="3" name="Content Placeholder 2"/>
          <p:cNvSpPr>
            <a:spLocks noGrp="1"/>
          </p:cNvSpPr>
          <p:nvPr>
            <p:ph idx="1"/>
          </p:nvPr>
        </p:nvSpPr>
        <p:spPr>
          <a:xfrm>
            <a:off x="457200" y="2971800"/>
            <a:ext cx="8229600" cy="3153834"/>
          </a:xfrm>
        </p:spPr>
        <p:txBody>
          <a:bodyPr/>
          <a:lstStyle/>
          <a:p>
            <a:pPr algn="ctr">
              <a:buNone/>
            </a:pPr>
            <a:endParaRPr lang="en-US" sz="4400" b="1" dirty="0" smtClean="0">
              <a:solidFill>
                <a:schemeClr val="bg2"/>
              </a:solidFill>
              <a:sym typeface="+mn-ea"/>
            </a:endParaRPr>
          </a:p>
          <a:p>
            <a:pPr algn="ctr">
              <a:buNone/>
            </a:pPr>
            <a:r>
              <a:rPr lang="en-US" sz="4400" b="1" dirty="0" smtClean="0">
                <a:solidFill>
                  <a:schemeClr val="bg2"/>
                </a:solidFill>
                <a:sym typeface="+mn-ea"/>
              </a:rPr>
              <a:t> </a:t>
            </a:r>
          </a:p>
          <a:p>
            <a:pPr algn="ctr">
              <a:buNone/>
            </a:pPr>
            <a:r>
              <a:rPr lang="en-US" sz="4400" b="1" dirty="0" smtClean="0">
                <a:solidFill>
                  <a:srgbClr val="0000FF"/>
                </a:solidFill>
                <a:sym typeface="+mn-ea"/>
              </a:rPr>
              <a:t>Your health is our success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685" y="274955"/>
            <a:ext cx="8229600" cy="455295"/>
          </a:xfrm>
        </p:spPr>
        <p:txBody>
          <a:bodyPr/>
          <a:lstStyle/>
          <a:p>
            <a:endParaRPr lang="en-US" b="1" dirty="0">
              <a:noFill/>
            </a:endParaRPr>
          </a:p>
        </p:txBody>
      </p:sp>
      <p:sp>
        <p:nvSpPr>
          <p:cNvPr id="3" name="Content Placeholder 2"/>
          <p:cNvSpPr>
            <a:spLocks noGrp="1"/>
          </p:cNvSpPr>
          <p:nvPr>
            <p:ph idx="1"/>
          </p:nvPr>
        </p:nvSpPr>
        <p:spPr>
          <a:xfrm>
            <a:off x="457200" y="939800"/>
            <a:ext cx="8229600" cy="5186045"/>
          </a:xfrm>
        </p:spPr>
        <p:txBody>
          <a:bodyPr/>
          <a:lstStyle/>
          <a:p>
            <a:pPr algn="just">
              <a:buNone/>
            </a:pPr>
            <a:r>
              <a:rPr lang="en-US" sz="3500" dirty="0" smtClean="0">
                <a:solidFill>
                  <a:schemeClr val="bg2"/>
                </a:solidFill>
                <a:latin typeface="+mj-lt"/>
                <a:ea typeface="+mj-ea"/>
                <a:cs typeface="+mj-cs"/>
              </a:rPr>
              <a:t>	</a:t>
            </a:r>
            <a:r>
              <a:rPr lang="en-US" sz="3300" b="1" dirty="0" smtClean="0">
                <a:solidFill>
                  <a:srgbClr val="0000FF"/>
                </a:solidFill>
                <a:latin typeface="+mj-lt"/>
                <a:ea typeface="+mj-ea"/>
                <a:cs typeface="+mj-cs"/>
              </a:rPr>
              <a:t>With the support of Tbilisi Municipality the Oncological Dispensary - Tbilisi Cancer Center was founded in 2003 in order to analyze and improve oncopedemiological condition and execute oncopreventive programs in Georgia. Later its activities have been expanded and started working with full load. Nowadays the center supports not only medical, but research and educational line.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GUR_2057"/>
          <p:cNvPicPr>
            <a:picLocks noGrp="1" noChangeAspect="1"/>
          </p:cNvPicPr>
          <p:nvPr>
            <p:ph sz="half" idx="1"/>
          </p:nvPr>
        </p:nvPicPr>
        <p:blipFill>
          <a:blip r:embed="rId2"/>
          <a:stretch>
            <a:fillRect/>
          </a:stretch>
        </p:blipFill>
        <p:spPr>
          <a:xfrm>
            <a:off x="4674870" y="3538220"/>
            <a:ext cx="4330700" cy="2886075"/>
          </a:xfrm>
          <a:prstGeom prst="rect">
            <a:avLst/>
          </a:prstGeom>
        </p:spPr>
      </p:pic>
      <p:pic>
        <p:nvPicPr>
          <p:cNvPr id="7" name="Content Placeholder 6" descr="GUR_2117"/>
          <p:cNvPicPr>
            <a:picLocks noGrp="1" noChangeAspect="1"/>
          </p:cNvPicPr>
          <p:nvPr>
            <p:ph sz="half" idx="2"/>
          </p:nvPr>
        </p:nvPicPr>
        <p:blipFill>
          <a:blip r:embed="rId3"/>
          <a:stretch>
            <a:fillRect/>
          </a:stretch>
        </p:blipFill>
        <p:spPr>
          <a:xfrm>
            <a:off x="4674870" y="98425"/>
            <a:ext cx="4330700" cy="2886075"/>
          </a:xfrm>
          <a:prstGeom prst="rect">
            <a:avLst/>
          </a:prstGeom>
        </p:spPr>
      </p:pic>
      <p:pic>
        <p:nvPicPr>
          <p:cNvPr id="9" name="Picture 8" descr="GUR_2168"/>
          <p:cNvPicPr>
            <a:picLocks noChangeAspect="1"/>
          </p:cNvPicPr>
          <p:nvPr/>
        </p:nvPicPr>
        <p:blipFill>
          <a:blip r:embed="rId4"/>
          <a:stretch>
            <a:fillRect/>
          </a:stretch>
        </p:blipFill>
        <p:spPr>
          <a:xfrm>
            <a:off x="111125" y="3517900"/>
            <a:ext cx="4359910" cy="2906395"/>
          </a:xfrm>
          <a:prstGeom prst="rect">
            <a:avLst/>
          </a:prstGeom>
        </p:spPr>
      </p:pic>
      <p:pic>
        <p:nvPicPr>
          <p:cNvPr id="10" name="Picture 9" descr="GUR_2940123"/>
          <p:cNvPicPr>
            <a:picLocks noChangeAspect="1"/>
          </p:cNvPicPr>
          <p:nvPr/>
        </p:nvPicPr>
        <p:blipFill>
          <a:blip r:embed="rId5"/>
          <a:stretch>
            <a:fillRect/>
          </a:stretch>
        </p:blipFill>
        <p:spPr>
          <a:xfrm>
            <a:off x="111125" y="98425"/>
            <a:ext cx="4359910" cy="2906395"/>
          </a:xfrm>
          <a:prstGeom prst="rect">
            <a:avLst/>
          </a:prstGeom>
          <a:solidFill>
            <a:schemeClr val="lt1"/>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433"/>
          </a:xfrm>
        </p:spPr>
        <p:txBody>
          <a:bodyPr/>
          <a:lstStyle/>
          <a:p>
            <a:pPr marL="0" indent="0">
              <a:buNone/>
            </a:pPr>
            <a:r>
              <a:rPr lang="en-US" sz="3700" b="1" dirty="0" smtClean="0">
                <a:solidFill>
                  <a:srgbClr val="0000FF"/>
                </a:solidFill>
                <a:latin typeface="+mj-lt"/>
                <a:ea typeface="+mj-ea"/>
                <a:cs typeface="+mj-cs"/>
              </a:rPr>
              <a:t>1) Creation of Tbilisi Population Register;</a:t>
            </a:r>
          </a:p>
          <a:p>
            <a:pPr marL="0" indent="0">
              <a:buNone/>
            </a:pPr>
            <a:r>
              <a:rPr lang="en-US" sz="3700" b="1" dirty="0" smtClean="0">
                <a:solidFill>
                  <a:srgbClr val="0000FF"/>
                </a:solidFill>
                <a:latin typeface="+mj-lt"/>
                <a:ea typeface="+mj-ea"/>
                <a:cs typeface="+mj-cs"/>
              </a:rPr>
              <a:t>2) Information-educational activities, including training of district physicians and family doctors;</a:t>
            </a:r>
          </a:p>
          <a:p>
            <a:pPr marL="0" indent="0">
              <a:buNone/>
            </a:pPr>
            <a:r>
              <a:rPr lang="en-US" sz="3700" b="1" dirty="0" smtClean="0">
                <a:solidFill>
                  <a:srgbClr val="0000FF"/>
                </a:solidFill>
                <a:latin typeface="+mj-lt"/>
                <a:ea typeface="+mj-ea"/>
                <a:cs typeface="+mj-cs"/>
              </a:rPr>
              <a:t>3) Implementing screening programs;</a:t>
            </a:r>
          </a:p>
          <a:p>
            <a:pPr marL="0" indent="0">
              <a:buNone/>
            </a:pPr>
            <a:r>
              <a:rPr lang="en-US" sz="3700" b="1" dirty="0" smtClean="0">
                <a:solidFill>
                  <a:srgbClr val="0000FF"/>
                </a:solidFill>
                <a:latin typeface="+mj-lt"/>
                <a:ea typeface="+mj-ea"/>
                <a:cs typeface="+mj-cs"/>
              </a:rPr>
              <a:t>4) Management of patients with cancer. (Control)</a:t>
            </a:r>
          </a:p>
        </p:txBody>
      </p:sp>
      <p:sp>
        <p:nvSpPr>
          <p:cNvPr id="100" name="Text Box 99"/>
          <p:cNvSpPr txBox="1"/>
          <p:nvPr/>
        </p:nvSpPr>
        <p:spPr>
          <a:xfrm>
            <a:off x="662940" y="377190"/>
            <a:ext cx="8023860" cy="1028065"/>
          </a:xfrm>
          <a:prstGeom prst="rect">
            <a:avLst/>
          </a:prstGeom>
          <a:noFill/>
          <a:ln w="9525">
            <a:noFill/>
          </a:ln>
        </p:spPr>
        <p:txBody>
          <a:bodyPr wrap="square">
            <a:spAutoFit/>
          </a:bodyPr>
          <a:lstStyle/>
          <a:p>
            <a:pPr marL="0" indent="0" algn="ctr"/>
            <a:r>
              <a:rPr sz="3000" b="1" u="none">
                <a:solidFill>
                  <a:srgbClr val="FF0000"/>
                </a:solidFill>
                <a:highlight>
                  <a:srgbClr val="FFFFFF"/>
                </a:highlight>
                <a:latin typeface="Sylfaen" panose="010A0502050306030303" charset="0"/>
                <a:ea typeface="Sylfaen" panose="010A0502050306030303" charset="0"/>
                <a:cs typeface="Sylfaen" panose="010A0502050306030303" charset="0"/>
              </a:rPr>
              <a:t>T</a:t>
            </a:r>
            <a:r>
              <a:rPr lang="en-US" sz="3000" b="1" u="none">
                <a:solidFill>
                  <a:srgbClr val="FF0000"/>
                </a:solidFill>
                <a:highlight>
                  <a:srgbClr val="FFFFFF"/>
                </a:highlight>
                <a:latin typeface="Sylfaen" panose="010A0502050306030303" charset="0"/>
                <a:ea typeface="Sylfaen" panose="010A0502050306030303" charset="0"/>
                <a:cs typeface="Sylfaen" panose="010A0502050306030303" charset="0"/>
              </a:rPr>
              <a:t>bi</a:t>
            </a:r>
            <a:r>
              <a:rPr sz="3000" b="1" u="none">
                <a:solidFill>
                  <a:srgbClr val="FF0000"/>
                </a:solidFill>
                <a:highlight>
                  <a:srgbClr val="FFFFFF"/>
                </a:highlight>
                <a:latin typeface="Sylfaen" panose="010A0502050306030303" charset="0"/>
                <a:ea typeface="Sylfaen" panose="010A0502050306030303" charset="0"/>
                <a:cs typeface="Sylfaen" panose="010A0502050306030303" charset="0"/>
              </a:rPr>
              <a:t>lisi Cancer Center has been working in four main directions:</a:t>
            </a:r>
            <a:endParaRPr lang="en-US" sz="3000" b="1" u="none">
              <a:solidFill>
                <a:srgbClr val="FF0000"/>
              </a:solidFill>
              <a:highlight>
                <a:srgbClr val="FFFFFF"/>
              </a:highlight>
              <a:latin typeface="Sylfaen" panose="010A0502050306030303" charset="0"/>
              <a:ea typeface="Sylfaen" panose="010A0502050306030303" charset="0"/>
              <a:cs typeface="Sylfaen" panose="010A0502050306030303"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867833"/>
          </a:xfrm>
        </p:spPr>
        <p:txBody>
          <a:bodyPr/>
          <a:lstStyle/>
          <a:p>
            <a:r>
              <a:rPr sz="2800" b="1">
                <a:solidFill>
                  <a:srgbClr val="FF0000"/>
                </a:solidFill>
                <a:highlight>
                  <a:srgbClr val="FFFFFF"/>
                </a:highlight>
                <a:latin typeface="Sylfaen" panose="010A0502050306030303" charset="0"/>
                <a:ea typeface="Sylfaen" panose="010A0502050306030303" charset="0"/>
                <a:cs typeface="Sylfaen" panose="010A0502050306030303" charset="0"/>
              </a:rPr>
              <a:t>It is recognized worldwide that the effective and cost-effective method of fighting cancer - its early detection and diagnosis.</a:t>
            </a:r>
            <a:endParaRPr lang="en-US" sz="2800" b="1" dirty="0">
              <a:solidFill>
                <a:srgbClr val="FF0000"/>
              </a:solidFill>
              <a:highlight>
                <a:srgbClr val="FFFFFF"/>
              </a:highlight>
              <a:latin typeface="Sylfaen" panose="010A0502050306030303" charset="0"/>
              <a:ea typeface="Sylfaen" panose="010A0502050306030303" charset="0"/>
              <a:cs typeface="Sylfaen" panose="010A0502050306030303" charset="0"/>
            </a:endParaRPr>
          </a:p>
        </p:txBody>
      </p:sp>
      <p:sp>
        <p:nvSpPr>
          <p:cNvPr id="3" name="Content Placeholder 2"/>
          <p:cNvSpPr>
            <a:spLocks noGrp="1"/>
          </p:cNvSpPr>
          <p:nvPr>
            <p:ph idx="1"/>
          </p:nvPr>
        </p:nvSpPr>
        <p:spPr>
          <a:xfrm>
            <a:off x="457200" y="1626236"/>
            <a:ext cx="8229600" cy="4525433"/>
          </a:xfrm>
        </p:spPr>
        <p:txBody>
          <a:bodyPr/>
          <a:lstStyle/>
          <a:p>
            <a:pPr marL="0" indent="0" algn="just">
              <a:buNone/>
            </a:pPr>
            <a:r>
              <a:rPr lang="en-US" sz="3000" b="1" dirty="0" smtClean="0">
                <a:solidFill>
                  <a:srgbClr val="0000FF"/>
                </a:solidFill>
                <a:latin typeface="+mj-lt"/>
                <a:ea typeface="+mj-ea"/>
                <a:cs typeface="+mj-cs"/>
              </a:rPr>
              <a:t>In 2006, the co-sponsor and co-participant of the program became the United Nations Population Fund (UNFPA) which in 2007 recognized this program as the UN's most successful medical project in the region.</a:t>
            </a:r>
          </a:p>
          <a:p>
            <a:pPr marL="0" indent="0" algn="just">
              <a:buNone/>
            </a:pPr>
            <a:r>
              <a:rPr lang="en-US" sz="3000" b="1" dirty="0" smtClean="0">
                <a:solidFill>
                  <a:srgbClr val="0000FF"/>
                </a:solidFill>
                <a:latin typeface="+mj-lt"/>
                <a:ea typeface="+mj-ea"/>
                <a:cs typeface="+mj-cs"/>
              </a:rPr>
              <a:t>In 2008, Cervical Cancer Prevention Program, which was carried out at the Tbilisi Cancer Center (Oncodispesary), was awarded with the status of the most successful program in the field by the Association of European Onco-Gynecologists.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740"/>
            <a:ext cx="8229600" cy="786130"/>
          </a:xfrm>
        </p:spPr>
        <p:txBody>
          <a:bodyPr/>
          <a:lstStyle/>
          <a:p>
            <a:r>
              <a:rPr sz="2800" b="1">
                <a:solidFill>
                  <a:srgbClr val="FF0000"/>
                </a:solidFill>
                <a:highlight>
                  <a:srgbClr val="FFFFFF"/>
                </a:highlight>
                <a:latin typeface="Sylfaen" panose="010A0502050306030303" charset="0"/>
                <a:ea typeface="Sylfaen" panose="010A0502050306030303" charset="0"/>
                <a:cs typeface="Sylfaen" panose="010A0502050306030303" charset="0"/>
              </a:rPr>
              <a:t>Activities nowadays</a:t>
            </a:r>
          </a:p>
        </p:txBody>
      </p:sp>
      <p:sp>
        <p:nvSpPr>
          <p:cNvPr id="3" name="Content Placeholder 2"/>
          <p:cNvSpPr>
            <a:spLocks noGrp="1"/>
          </p:cNvSpPr>
          <p:nvPr>
            <p:ph idx="1"/>
          </p:nvPr>
        </p:nvSpPr>
        <p:spPr>
          <a:xfrm>
            <a:off x="457200" y="762635"/>
            <a:ext cx="8229600" cy="5363210"/>
          </a:xfrm>
        </p:spPr>
        <p:txBody>
          <a:bodyPr/>
          <a:lstStyle/>
          <a:p>
            <a:pPr marL="0" indent="0" algn="just">
              <a:buNone/>
            </a:pPr>
            <a:r>
              <a:rPr lang="en-US" sz="2500" b="1" dirty="0" smtClean="0">
                <a:solidFill>
                  <a:srgbClr val="0000FF"/>
                </a:solidFill>
                <a:latin typeface="+mj-lt"/>
                <a:ea typeface="+mj-ea"/>
                <a:cs typeface="+mj-cs"/>
              </a:rPr>
              <a:t>The clinic is located at 1600 square meters with the following departments:</a:t>
            </a:r>
          </a:p>
          <a:p>
            <a:pPr marL="0" indent="0" algn="just">
              <a:buNone/>
            </a:pPr>
            <a:r>
              <a:rPr sz="2500" b="1">
                <a:solidFill>
                  <a:srgbClr val="FF0000"/>
                </a:solidFill>
                <a:highlight>
                  <a:srgbClr val="FFFFFF"/>
                </a:highlight>
                <a:latin typeface="Sylfaen" panose="010A0502050306030303" charset="0"/>
                <a:ea typeface="Sylfaen" panose="010A0502050306030303" charset="0"/>
                <a:cs typeface="Sylfaen" panose="010A0502050306030303" charset="0"/>
              </a:rPr>
              <a:t>Outpatient Unit.</a:t>
            </a:r>
            <a:r>
              <a:rPr lang="en-US" sz="2500" b="1" dirty="0" smtClean="0">
                <a:solidFill>
                  <a:srgbClr val="0000FF"/>
                </a:solidFill>
                <a:latin typeface="+mj-lt"/>
                <a:ea typeface="+mj-ea"/>
                <a:cs typeface="+mj-cs"/>
              </a:rPr>
              <a:t> Diagnostic and treatment directions: Cardiology, General medicine, Endocrinology, Allergology, Ophthalmology, Surgery, Skin and soft tissue oncology and head and neck cancer, Otorhinolaryngology, Gynecology, urology, orthopedia, plastic surgery, chemotherapy, mammography, ultrasound, endoscopy, cytology and laboratory.</a:t>
            </a:r>
          </a:p>
          <a:p>
            <a:pPr marL="0" indent="0" algn="just">
              <a:buNone/>
            </a:pPr>
            <a:r>
              <a:rPr sz="2500" b="1">
                <a:solidFill>
                  <a:srgbClr val="FF0000"/>
                </a:solidFill>
                <a:highlight>
                  <a:srgbClr val="FFFFFF"/>
                </a:highlight>
                <a:latin typeface="Sylfaen" panose="010A0502050306030303" charset="0"/>
                <a:ea typeface="Sylfaen" panose="010A0502050306030303" charset="0"/>
                <a:cs typeface="Sylfaen" panose="010A0502050306030303" charset="0"/>
              </a:rPr>
              <a:t>The Inpatient Unit</a:t>
            </a:r>
            <a:r>
              <a:rPr lang="en-US" sz="2500" b="1" dirty="0" smtClean="0">
                <a:solidFill>
                  <a:srgbClr val="0000FF"/>
                </a:solidFill>
                <a:latin typeface="+mj-lt"/>
                <a:ea typeface="+mj-ea"/>
                <a:cs typeface="+mj-cs"/>
              </a:rPr>
              <a:t> has two surgery department with 25  and 12 beds and 2 operating blocks with three large and one small operating theaters where the various volumes and types of operations are carried out. The clinic has also intensive therapy unit.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468003"/>
          </a:xfrm>
        </p:spPr>
        <p:txBody>
          <a:bodyPr/>
          <a:lstStyle/>
          <a:p>
            <a:r>
              <a:rPr sz="3200" b="1">
                <a:solidFill>
                  <a:srgbClr val="FF0000"/>
                </a:solidFill>
                <a:highlight>
                  <a:srgbClr val="FFFFFF"/>
                </a:highlight>
                <a:latin typeface="Sylfaen" panose="010A0502050306030303" charset="0"/>
                <a:ea typeface="Sylfaen" panose="010A0502050306030303" charset="0"/>
                <a:cs typeface="Sylfaen" panose="010A0502050306030303" charset="0"/>
                <a:sym typeface="+mn-ea"/>
              </a:rPr>
              <a:t>Activities nowadays</a:t>
            </a:r>
            <a:endParaRPr lang="en-US" sz="3200" b="1" dirty="0" smtClean="0">
              <a:solidFill>
                <a:srgbClr val="002060"/>
              </a:solidFill>
            </a:endParaRPr>
          </a:p>
        </p:txBody>
      </p:sp>
      <p:sp>
        <p:nvSpPr>
          <p:cNvPr id="3" name="Content Placeholder 2"/>
          <p:cNvSpPr>
            <a:spLocks noGrp="1"/>
          </p:cNvSpPr>
          <p:nvPr>
            <p:ph idx="1"/>
          </p:nvPr>
        </p:nvSpPr>
        <p:spPr>
          <a:xfrm>
            <a:off x="457200" y="686435"/>
            <a:ext cx="8229600" cy="5409565"/>
          </a:xfrm>
        </p:spPr>
        <p:txBody>
          <a:bodyPr/>
          <a:lstStyle/>
          <a:p>
            <a:pPr algn="just">
              <a:buNone/>
            </a:pPr>
            <a:r>
              <a:rPr lang="en-US" sz="2800" b="1" dirty="0" smtClean="0">
                <a:solidFill>
                  <a:srgbClr val="0000FF"/>
                </a:solidFill>
                <a:latin typeface="+mj-lt"/>
                <a:ea typeface="+mj-ea"/>
                <a:cs typeface="+mj-cs"/>
              </a:rPr>
              <a:t>	</a:t>
            </a:r>
            <a:r>
              <a:rPr lang="en-US" sz="2900" b="1" dirty="0" smtClean="0">
                <a:solidFill>
                  <a:srgbClr val="0000FF"/>
                </a:solidFill>
                <a:latin typeface="+mj-lt"/>
                <a:ea typeface="+mj-ea"/>
                <a:cs typeface="+mj-cs"/>
              </a:rPr>
              <a:t>The clinic produces 8000-10000 diagnostic and treating procedures per year. There are also 1300-1600 different types and volumes as oncological and non-oncological operations done in our hospital. The clinic serves patients from Georgia as well as	neighboring countries - Armenia, Azerbaijan, Russia, Europe and Asia. We cooperate with both state and private insurance companies. The clinic regularly participates in state and other private oncopreventive programs such as "EuroMelanoma", examination of citizens for early detection of oncological diseases and other activities.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
            <a:ext cx="8229600" cy="810895"/>
          </a:xfrm>
        </p:spPr>
        <p:txBody>
          <a:bodyPr/>
          <a:lstStyle/>
          <a:p>
            <a:r>
              <a:rPr lang="en-US" sz="3500" b="1">
                <a:solidFill>
                  <a:srgbClr val="FF0000"/>
                </a:solidFill>
                <a:highlight>
                  <a:srgbClr val="FFFFFF"/>
                </a:highlight>
                <a:latin typeface="Sylfaen" panose="010A0502050306030303" charset="0"/>
                <a:ea typeface="Sylfaen" panose="010A0502050306030303" charset="0"/>
                <a:cs typeface="Sylfaen" panose="010A0502050306030303" charset="0"/>
                <a:sym typeface="+mn-ea"/>
              </a:rPr>
              <a:t>I</a:t>
            </a:r>
            <a:r>
              <a:rPr sz="3500" b="1">
                <a:solidFill>
                  <a:srgbClr val="FF0000"/>
                </a:solidFill>
                <a:highlight>
                  <a:srgbClr val="FFFFFF"/>
                </a:highlight>
                <a:latin typeface="Sylfaen" panose="010A0502050306030303" charset="0"/>
                <a:ea typeface="Sylfaen" panose="010A0502050306030303" charset="0"/>
                <a:cs typeface="Sylfaen" panose="010A0502050306030303" charset="0"/>
                <a:sym typeface="+mn-ea"/>
              </a:rPr>
              <a:t>nnovations and modern technologies</a:t>
            </a:r>
            <a:endParaRPr lang="en-US" sz="3500" dirty="0">
              <a:solidFill>
                <a:srgbClr val="FF0000"/>
              </a:solidFill>
            </a:endParaRPr>
          </a:p>
        </p:txBody>
      </p:sp>
      <p:sp>
        <p:nvSpPr>
          <p:cNvPr id="3" name="Content Placeholder 2"/>
          <p:cNvSpPr>
            <a:spLocks noGrp="1"/>
          </p:cNvSpPr>
          <p:nvPr>
            <p:ph idx="1"/>
          </p:nvPr>
        </p:nvSpPr>
        <p:spPr>
          <a:xfrm>
            <a:off x="457200" y="775970"/>
            <a:ext cx="8229600" cy="5708650"/>
          </a:xfrm>
        </p:spPr>
        <p:txBody>
          <a:bodyPr/>
          <a:lstStyle/>
          <a:p>
            <a:pPr algn="just">
              <a:buNone/>
            </a:pPr>
            <a:endParaRPr lang="en-US" sz="3500" b="1" dirty="0" smtClean="0">
              <a:solidFill>
                <a:srgbClr val="0000FF"/>
              </a:solidFill>
              <a:latin typeface="+mj-lt"/>
              <a:ea typeface="+mj-ea"/>
              <a:cs typeface="+mj-cs"/>
            </a:endParaRPr>
          </a:p>
          <a:p>
            <a:pPr algn="just">
              <a:buNone/>
            </a:pPr>
            <a:r>
              <a:rPr lang="en-US" sz="3500" b="1" dirty="0" smtClean="0">
                <a:solidFill>
                  <a:srgbClr val="0000FF"/>
                </a:solidFill>
                <a:latin typeface="+mj-lt"/>
                <a:ea typeface="+mj-ea"/>
                <a:cs typeface="+mj-cs"/>
                <a:sym typeface="+mn-ea"/>
              </a:rPr>
              <a:t>	Intraoperative radiation therapy (IORT and LIAC) of oncologic patients with modern German and Italian medical devices has been introduced in our clinic for the first time in the region. We have also successfully started using the concept of detecting Sentinel lymph nodes in the treatment of mammological patients.</a:t>
            </a:r>
            <a:endParaRPr lang="en-US" sz="3500" b="1" dirty="0" smtClean="0">
              <a:solidFill>
                <a:srgbClr val="0000FF"/>
              </a:solidFill>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335</Words>
  <Application>Microsoft Office PowerPoint</Application>
  <PresentationFormat>On-screen Show (4:3)</PresentationFormat>
  <Paragraphs>33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Sylfaen</vt:lpstr>
      <vt:lpstr>Theme1</vt:lpstr>
      <vt:lpstr>Tbilisi Oncodipensary - Tbilisi Cancer Center</vt:lpstr>
      <vt:lpstr>    To care for human health </vt:lpstr>
      <vt:lpstr>PowerPoint Presentation</vt:lpstr>
      <vt:lpstr>PowerPoint Presentation</vt:lpstr>
      <vt:lpstr>PowerPoint Presentation</vt:lpstr>
      <vt:lpstr>It is recognized worldwide that the effective and cost-effective method of fighting cancer - its early detection and diagnosis.</vt:lpstr>
      <vt:lpstr>Activities nowadays</vt:lpstr>
      <vt:lpstr>Activities nowadays</vt:lpstr>
      <vt:lpstr>Innovations and modern technologies</vt:lpstr>
      <vt:lpstr>PowerPoint Presentation</vt:lpstr>
      <vt:lpstr>Academic research and educational activities: </vt:lpstr>
      <vt:lpstr>PowerPoint Presentation</vt:lpstr>
      <vt:lpstr>Development and future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თბილისის ონკოლოგიური ცენტრი -  ონკოდისპანსერი</dc:title>
  <dc:creator>Giorgi</dc:creator>
  <cp:lastModifiedBy>Vasili</cp:lastModifiedBy>
  <cp:revision>16</cp:revision>
  <dcterms:created xsi:type="dcterms:W3CDTF">2006-08-16T00:00:00Z</dcterms:created>
  <dcterms:modified xsi:type="dcterms:W3CDTF">2018-07-26T19:28:41Z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1033-10.2.0.5804</vt:lpwstr>
  </property>
</Properties>
</file>